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4" r:id="rId6"/>
  </p:sldMasterIdLst>
  <p:notesMasterIdLst>
    <p:notesMasterId r:id="rId13"/>
  </p:notesMasterIdLst>
  <p:sldIdLst>
    <p:sldId id="2438" r:id="rId7"/>
    <p:sldId id="258" r:id="rId8"/>
    <p:sldId id="259" r:id="rId9"/>
    <p:sldId id="263" r:id="rId10"/>
    <p:sldId id="260" r:id="rId11"/>
    <p:sldId id="628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744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57" autoAdjust="0"/>
  </p:normalViewPr>
  <p:slideViewPr>
    <p:cSldViewPr snapToGrid="0" showGuides="1">
      <p:cViewPr varScale="1">
        <p:scale>
          <a:sx n="70" d="100"/>
          <a:sy n="70" d="100"/>
        </p:scale>
        <p:origin x="-720" y="-108"/>
      </p:cViewPr>
      <p:guideLst>
        <p:guide orient="horz" pos="2160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kalakis George" userId="bd372cd1-3d52-4a90-8581-e56fe4a5f083" providerId="ADAL" clId="{BB5398CE-9AE6-457B-890E-1B9EF60A6E26}"/>
    <pc:docChg chg="delSld modSld">
      <pc:chgData name="Daskalakis George" userId="bd372cd1-3d52-4a90-8581-e56fe4a5f083" providerId="ADAL" clId="{BB5398CE-9AE6-457B-890E-1B9EF60A6E26}" dt="2024-03-26T18:03:04.555" v="73" actId="47"/>
      <pc:docMkLst>
        <pc:docMk/>
      </pc:docMkLst>
      <pc:sldChg chg="del">
        <pc:chgData name="Daskalakis George" userId="bd372cd1-3d52-4a90-8581-e56fe4a5f083" providerId="ADAL" clId="{BB5398CE-9AE6-457B-890E-1B9EF60A6E26}" dt="2024-03-26T18:03:04.555" v="73" actId="47"/>
        <pc:sldMkLst>
          <pc:docMk/>
          <pc:sldMk cId="319821385" sldId="261"/>
        </pc:sldMkLst>
      </pc:sldChg>
      <pc:sldChg chg="modSp mod">
        <pc:chgData name="Daskalakis George" userId="bd372cd1-3d52-4a90-8581-e56fe4a5f083" providerId="ADAL" clId="{BB5398CE-9AE6-457B-890E-1B9EF60A6E26}" dt="2024-03-26T17:58:25.291" v="72" actId="5793"/>
        <pc:sldMkLst>
          <pc:docMk/>
          <pc:sldMk cId="0" sldId="2438"/>
        </pc:sldMkLst>
        <pc:spChg chg="mod">
          <ac:chgData name="Daskalakis George" userId="bd372cd1-3d52-4a90-8581-e56fe4a5f083" providerId="ADAL" clId="{BB5398CE-9AE6-457B-890E-1B9EF60A6E26}" dt="2024-03-26T17:58:25.291" v="72" actId="5793"/>
          <ac:spMkLst>
            <pc:docMk/>
            <pc:sldMk cId="0" sldId="2438"/>
            <ac:spMk id="1434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D505C-E645-4A19-8129-24B7BF497ADF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31707-6555-4C0A-A226-6185DE72C0A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2596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0169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424A62-A27D-15F6-8CD9-61219815D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9B2C403-8550-F619-43E0-3C7958E36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B4D5654-3609-C466-B4E2-0B32DD668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Accelerating permitting and defining strategic net-zero projects: </a:t>
            </a:r>
            <a:r>
              <a:rPr lang="en-US" dirty="0"/>
              <a:t>Requires the establishment of a “one stop shop” in each country to coordinate permitting of manufacturing projects, and sets detailed timelines for permitting procedures, with “strategic” projects given priority status.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Increasing CO2 injection capacity: </a:t>
            </a:r>
            <a:r>
              <a:rPr lang="en-US" sz="1200" dirty="0"/>
              <a:t>Sets an EU-wide goal to achieve an annual CO2 injection capacity of 50 million </a:t>
            </a:r>
            <a:r>
              <a:rPr lang="en-US" sz="1200" dirty="0" err="1"/>
              <a:t>tonnes</a:t>
            </a:r>
            <a:r>
              <a:rPr lang="en-US" sz="1200" dirty="0"/>
              <a:t> (Mt) by 2030. Notably, oil and gas producers will be asked to contribute to the 50 Mt target, calculated pro-rata based on each entity’s share in the EU's crude oil and natural gas production.</a:t>
            </a: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A23B82-1327-2167-4202-C3A5C6C50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1707-6555-4C0A-A226-6185DE72C0A1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8303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F2473-7226-41E7-AD03-4335766EA18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68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041D05-C95F-D1D6-CACA-6EB5B7AF7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326281-9A3F-7CF0-D6A1-659E1C24A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938FD2-F8F2-E612-031B-80524C8F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C4A-3F83-47D7-B7FD-556AFAA5521A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B97716-1476-EB3C-4B2C-57326581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B08B36-4D00-3705-406A-0DC413EC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B9B-C72C-4E8B-AB44-09FD3F2C7B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407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4A41C6-97B0-0F74-DA05-D7639A79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0CDE3B-AD87-0E3F-334D-17AD228AC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D67604-63B7-B71F-6355-9AD8E55B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C4A-3F83-47D7-B7FD-556AFAA5521A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F30943-7170-875B-5C2A-5EC91D47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9E961C-ECD7-20E1-FFE3-705B3EBC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B9B-C72C-4E8B-AB44-09FD3F2C7B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4873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819E44F-B8D8-CF94-0946-BA65B63BA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8C2C33-1D88-D421-97D0-4FFAAE9DD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94363F-D55D-50F0-31F4-5346A38D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C4A-3F83-47D7-B7FD-556AFAA5521A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F895F1-A00D-BE7A-D703-C8E1300D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9CC81F-E7F3-4535-D922-C1495FAB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B9B-C72C-4E8B-AB44-09FD3F2C7B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7372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il, Gas, and Energy Software Solutions | SAP Industry">
            <a:extLst>
              <a:ext uri="{FF2B5EF4-FFF2-40B4-BE49-F238E27FC236}">
                <a16:creationId xmlns:a16="http://schemas.microsoft.com/office/drawing/2014/main" xmlns="" id="{95990F5C-9EE7-4EF8-898A-D42846140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C1A8532-6ECD-4F76-8726-846F5335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97" y="600285"/>
            <a:ext cx="2668756" cy="8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5452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8" y="836713"/>
            <a:ext cx="12097344" cy="5519639"/>
          </a:xfrm>
        </p:spPr>
        <p:txBody>
          <a:bodyPr>
            <a:normAutofit/>
          </a:bodyPr>
          <a:lstStyle>
            <a:lvl1pPr marL="269875" indent="-269875">
              <a:defRPr sz="1800"/>
            </a:lvl1pPr>
            <a:lvl2pPr marL="539750" indent="-269875">
              <a:defRPr sz="1800"/>
            </a:lvl2pPr>
            <a:lvl3pPr marL="808038" indent="-268288">
              <a:defRPr sz="1800"/>
            </a:lvl3pPr>
            <a:lvl4pPr marL="1077913" indent="-269875">
              <a:defRPr sz="1800"/>
            </a:lvl4pPr>
            <a:lvl5pPr marL="1347788" indent="-269875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9872" y="6345989"/>
            <a:ext cx="2844800" cy="395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6579F0F-628E-41C2-9F54-82BC8E27C74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15502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9F0F-628E-41C2-9F54-82BC8E27C74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56150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382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9F0F-628E-41C2-9F54-82BC8E27C74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8021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382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9F0F-628E-41C2-9F54-82BC8E27C74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42709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382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9F0F-628E-41C2-9F54-82BC8E27C74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15564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9F0F-628E-41C2-9F54-82BC8E27C74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99216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9F0F-628E-41C2-9F54-82BC8E27C74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2994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BD8242-6D46-1215-7E2F-11BAEE6D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D682E5-F702-C92A-F51C-2D1BAD3DE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31413D-F1A5-6B0F-195F-49DBA9E0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C4A-3F83-47D7-B7FD-556AFAA5521A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D8245D-B79F-52C2-04A2-9353B05A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0A1D5F-ED54-8192-0462-3858A38F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B9B-C72C-4E8B-AB44-09FD3F2C7B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5425529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9F0F-628E-41C2-9F54-82BC8E27C74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2334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382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9F0F-628E-41C2-9F54-82BC8E27C74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336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9F0F-628E-41C2-9F54-82BC8E27C74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37837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0889" y="549277"/>
            <a:ext cx="11230225" cy="792163"/>
          </a:xfrm>
          <a:prstGeom prst="rect">
            <a:avLst/>
          </a:prstGeom>
        </p:spPr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0889" y="1484315"/>
            <a:ext cx="5470687" cy="4752975"/>
          </a:xfrm>
        </p:spPr>
        <p:txBody>
          <a:bodyPr/>
          <a:lstStyle>
            <a:lvl4pPr marL="726839" indent="-17933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40427" y="1484315"/>
            <a:ext cx="5470688" cy="4752975"/>
          </a:xfrm>
        </p:spPr>
        <p:txBody>
          <a:bodyPr/>
          <a:lstStyle>
            <a:lvl4pPr marL="726839" indent="-17933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Gray text above slide 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80890" y="0"/>
            <a:ext cx="5470687" cy="360040"/>
          </a:xfrm>
        </p:spPr>
        <p:txBody>
          <a:bodyPr wrap="none" anchor="ctr"/>
          <a:lstStyle>
            <a:lvl1pPr marL="0" indent="0">
              <a:buNone/>
              <a:tabLst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white text here in sentence case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0427" y="6490800"/>
            <a:ext cx="5470688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58595B"/>
                </a:solidFill>
              </a:defRPr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5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4419" y="549277"/>
            <a:ext cx="10943167" cy="792163"/>
          </a:xfrm>
          <a:prstGeom prst="rect">
            <a:avLst/>
          </a:prstGeom>
        </p:spPr>
        <p:txBody>
          <a:bodyPr/>
          <a:lstStyle>
            <a:lvl1pPr>
              <a:defRPr sz="2000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4417" y="1484317"/>
            <a:ext cx="5278968" cy="4752975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100"/>
            </a:lvl1pPr>
            <a:lvl2pPr>
              <a:spcAft>
                <a:spcPts val="300"/>
              </a:spcAft>
              <a:defRPr sz="1100"/>
            </a:lvl2pPr>
            <a:lvl3pPr>
              <a:spcAft>
                <a:spcPts val="300"/>
              </a:spcAft>
              <a:defRPr sz="1100"/>
            </a:lvl3pPr>
            <a:lvl4pPr marL="727056" indent="-179384">
              <a:spcAft>
                <a:spcPts val="300"/>
              </a:spcAft>
              <a:defRPr sz="1100"/>
            </a:lvl4pPr>
            <a:lvl5pPr>
              <a:spcAft>
                <a:spcPts val="300"/>
              </a:spcAft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88617" y="1484317"/>
            <a:ext cx="5278968" cy="475297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100"/>
            </a:lvl1pPr>
            <a:lvl2pPr>
              <a:spcBef>
                <a:spcPts val="0"/>
              </a:spcBef>
              <a:spcAft>
                <a:spcPts val="300"/>
              </a:spcAft>
              <a:defRPr sz="1100"/>
            </a:lvl2pPr>
            <a:lvl3pPr>
              <a:spcBef>
                <a:spcPts val="0"/>
              </a:spcBef>
              <a:spcAft>
                <a:spcPts val="300"/>
              </a:spcAft>
              <a:defRPr sz="1100"/>
            </a:lvl3pPr>
            <a:lvl4pPr marL="727056" indent="-179384">
              <a:spcBef>
                <a:spcPts val="0"/>
              </a:spcBef>
              <a:spcAft>
                <a:spcPts val="300"/>
              </a:spcAft>
              <a:defRPr sz="1100"/>
            </a:lvl4pPr>
            <a:lvl5pPr>
              <a:spcBef>
                <a:spcPts val="0"/>
              </a:spcBef>
              <a:spcAft>
                <a:spcPts val="300"/>
              </a:spcAft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8617" y="6490800"/>
            <a:ext cx="5278968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58595B"/>
                </a:solidFill>
              </a:defRPr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637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2C8DF1B1-FF86-42F7-91D5-87DB9DA458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4377"/>
            <a:ext cx="10515600" cy="484164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767371"/>
                </a:solidFill>
                <a:latin typeface="+mn-lt"/>
              </a:defRPr>
            </a:lvl1pPr>
          </a:lstStyle>
          <a:p>
            <a:r>
              <a:rPr lang="en-US"/>
              <a:t>The title </a:t>
            </a:r>
            <a:endParaRPr lang="el-G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10F858CC-19AC-400F-9A3E-E0B8D2417B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3370" y="764704"/>
            <a:ext cx="5092569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76737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D6599A8-CF1E-4720-9EDE-A6ABEA90EF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6579F0F-628E-41C2-9F54-82BC8E27C74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12AE07E-EE9B-4D6B-BE39-3ACB5BF3EE6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6064" y="764704"/>
            <a:ext cx="5092569" cy="3168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l-GR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xmlns="" id="{35C08F26-17E6-4057-A8BF-9752C85CB7D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2220" y="3987328"/>
            <a:ext cx="4165385" cy="2356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73765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/ large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2C8DF1B1-FF86-42F7-91D5-87DB9DA458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4377"/>
            <a:ext cx="10515600" cy="484164"/>
          </a:xfrm>
          <a:prstGeom prst="rect">
            <a:avLst/>
          </a:prstGeom>
        </p:spPr>
        <p:txBody>
          <a:bodyPr/>
          <a:lstStyle>
            <a:lvl1pPr marL="177796" indent="0" algn="l">
              <a:defRPr sz="2500">
                <a:solidFill>
                  <a:srgbClr val="76717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The title </a:t>
            </a:r>
            <a:endParaRPr lang="el-G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10F858CC-19AC-400F-9A3E-E0B8D2417B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025" y="764704"/>
            <a:ext cx="11431953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76737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D16CDE6-233E-470B-9FC0-141499941590}"/>
              </a:ext>
            </a:extLst>
          </p:cNvPr>
          <p:cNvCxnSpPr>
            <a:cxnSpLocks/>
          </p:cNvCxnSpPr>
          <p:nvPr userDrawn="1"/>
        </p:nvCxnSpPr>
        <p:spPr>
          <a:xfrm>
            <a:off x="0" y="620688"/>
            <a:ext cx="12192000" cy="0"/>
          </a:xfrm>
          <a:prstGeom prst="line">
            <a:avLst/>
          </a:prstGeom>
          <a:ln w="19050">
            <a:solidFill>
              <a:srgbClr val="2A3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1B00E8-163C-4D54-A135-2478A93AB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65" b="17535"/>
          <a:stretch/>
        </p:blipFill>
        <p:spPr>
          <a:xfrm>
            <a:off x="189372" y="6328901"/>
            <a:ext cx="1563992" cy="41296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96DA849-6329-4D1D-9114-BF1A1CC17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9872" y="6345994"/>
            <a:ext cx="2844800" cy="395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6579F0F-628E-41C2-9F54-82BC8E27C74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3032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0890" y="1"/>
            <a:ext cx="11230225" cy="792163"/>
          </a:xfrm>
          <a:prstGeom prst="rect">
            <a:avLst/>
          </a:prstGeom>
        </p:spPr>
        <p:txBody>
          <a:bodyPr/>
          <a:lstStyle>
            <a:lvl1pPr>
              <a:defRPr spc="0"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0890" y="1484315"/>
            <a:ext cx="5470687" cy="4752975"/>
          </a:xfrm>
        </p:spPr>
        <p:txBody>
          <a:bodyPr/>
          <a:lstStyle>
            <a:lvl4pPr marL="726844" indent="-179332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40425" y="1484315"/>
            <a:ext cx="5470688" cy="4752975"/>
          </a:xfrm>
        </p:spPr>
        <p:txBody>
          <a:bodyPr/>
          <a:lstStyle>
            <a:lvl4pPr marL="726844" indent="-179332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0425" y="6490800"/>
            <a:ext cx="5470688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58595B"/>
                </a:solidFill>
              </a:defRPr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8017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0890" y="1"/>
            <a:ext cx="11230225" cy="792163"/>
          </a:xfrm>
          <a:prstGeom prst="rect">
            <a:avLst/>
          </a:prstGeom>
        </p:spPr>
        <p:txBody>
          <a:bodyPr/>
          <a:lstStyle>
            <a:lvl1pPr>
              <a:defRPr spc="0"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0890" y="1484315"/>
            <a:ext cx="5470687" cy="4752975"/>
          </a:xfrm>
        </p:spPr>
        <p:txBody>
          <a:bodyPr/>
          <a:lstStyle>
            <a:lvl4pPr marL="726844" indent="-179332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40425" y="1484315"/>
            <a:ext cx="5470688" cy="4752975"/>
          </a:xfrm>
        </p:spPr>
        <p:txBody>
          <a:bodyPr/>
          <a:lstStyle>
            <a:lvl4pPr marL="726844" indent="-179332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0425" y="6490800"/>
            <a:ext cx="5470688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58595B"/>
                </a:solidFill>
              </a:defRPr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531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0890" y="1"/>
            <a:ext cx="11230225" cy="792163"/>
          </a:xfrm>
          <a:prstGeom prst="rect">
            <a:avLst/>
          </a:prstGeom>
        </p:spPr>
        <p:txBody>
          <a:bodyPr/>
          <a:lstStyle>
            <a:lvl1pPr>
              <a:defRPr spc="0"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0890" y="1484315"/>
            <a:ext cx="5470687" cy="4752975"/>
          </a:xfrm>
        </p:spPr>
        <p:txBody>
          <a:bodyPr/>
          <a:lstStyle>
            <a:lvl4pPr marL="726844" indent="-179332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40425" y="1484315"/>
            <a:ext cx="5470688" cy="4752975"/>
          </a:xfrm>
        </p:spPr>
        <p:txBody>
          <a:bodyPr/>
          <a:lstStyle>
            <a:lvl4pPr marL="726844" indent="-179332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0425" y="6490800"/>
            <a:ext cx="5470688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58595B"/>
                </a:solidFill>
              </a:defRPr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7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D72E33-5BCF-D44D-3F75-B68BA6C4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35E4D2-E5DA-AFC1-63B9-4C7AC345F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ED0DD5-382F-0472-7117-A0815EED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C4A-3F83-47D7-B7FD-556AFAA5521A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A98FD-E93E-83F3-1871-2619BE7C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636B19-0EDD-2A35-04C7-7D098B2C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B9B-C72C-4E8B-AB44-09FD3F2C7B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20044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0890" y="1"/>
            <a:ext cx="11230225" cy="792163"/>
          </a:xfrm>
          <a:prstGeom prst="rect">
            <a:avLst/>
          </a:prstGeom>
        </p:spPr>
        <p:txBody>
          <a:bodyPr/>
          <a:lstStyle>
            <a:lvl1pPr>
              <a:defRPr spc="0"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0890" y="1484315"/>
            <a:ext cx="5470687" cy="4752975"/>
          </a:xfrm>
        </p:spPr>
        <p:txBody>
          <a:bodyPr/>
          <a:lstStyle>
            <a:lvl4pPr marL="726844" indent="-179332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40425" y="1484315"/>
            <a:ext cx="5470688" cy="4752975"/>
          </a:xfrm>
        </p:spPr>
        <p:txBody>
          <a:bodyPr/>
          <a:lstStyle>
            <a:lvl4pPr marL="726844" indent="-179332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0425" y="6490800"/>
            <a:ext cx="5470688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58595B"/>
                </a:solidFill>
              </a:defRPr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850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0890" y="1"/>
            <a:ext cx="11230225" cy="792163"/>
          </a:xfrm>
          <a:prstGeom prst="rect">
            <a:avLst/>
          </a:prstGeom>
        </p:spPr>
        <p:txBody>
          <a:bodyPr/>
          <a:lstStyle>
            <a:lvl1pPr>
              <a:defRPr spc="0"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0890" y="1484315"/>
            <a:ext cx="5470687" cy="4752975"/>
          </a:xfrm>
        </p:spPr>
        <p:txBody>
          <a:bodyPr/>
          <a:lstStyle>
            <a:lvl4pPr marL="726844" indent="-179332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40425" y="1484315"/>
            <a:ext cx="5470688" cy="4752975"/>
          </a:xfrm>
        </p:spPr>
        <p:txBody>
          <a:bodyPr/>
          <a:lstStyle>
            <a:lvl4pPr marL="726844" indent="-179332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0425" y="6490800"/>
            <a:ext cx="5470688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58595B"/>
                </a:solidFill>
              </a:defRPr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819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9CE5408-7900-4A88-9B0D-E8D4CDE39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99D41B48-FF7F-47ED-9038-3BC48220AE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0577" y="474757"/>
            <a:ext cx="6013279" cy="4522107"/>
          </a:xfrm>
        </p:spPr>
        <p:txBody>
          <a:bodyPr/>
          <a:lstStyle>
            <a:lvl1pPr>
              <a:buClr>
                <a:srgbClr val="FF000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FF000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FF0000"/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FF0000"/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FF0000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xmlns="" id="{25EC3A83-577D-4770-8844-49DF24CAED99}"/>
              </a:ext>
            </a:extLst>
          </p:cNvPr>
          <p:cNvSpPr txBox="1">
            <a:spLocks/>
          </p:cNvSpPr>
          <p:nvPr userDrawn="1"/>
        </p:nvSpPr>
        <p:spPr>
          <a:xfrm>
            <a:off x="8610427" y="6384926"/>
            <a:ext cx="3122815" cy="314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>
                <a:solidFill>
                  <a:srgbClr val="273A52"/>
                </a:solidFill>
              </a:rPr>
              <a:t>www.moh.gr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C1C2504-17BB-4C98-96E3-062409915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057" y="226873"/>
            <a:ext cx="2304011" cy="77989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73A5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1544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9CE5408-7900-4A88-9B0D-E8D4CDE39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99D41B48-FF7F-47ED-9038-3BC48220AE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0577" y="474757"/>
            <a:ext cx="6013279" cy="4522107"/>
          </a:xfrm>
        </p:spPr>
        <p:txBody>
          <a:bodyPr/>
          <a:lstStyle>
            <a:lvl1pPr>
              <a:buClr>
                <a:srgbClr val="FF000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FF000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FF0000"/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FF0000"/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FF0000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xmlns="" id="{25EC3A83-577D-4770-8844-49DF24CAED99}"/>
              </a:ext>
            </a:extLst>
          </p:cNvPr>
          <p:cNvSpPr txBox="1">
            <a:spLocks/>
          </p:cNvSpPr>
          <p:nvPr userDrawn="1"/>
        </p:nvSpPr>
        <p:spPr>
          <a:xfrm>
            <a:off x="8610427" y="6384926"/>
            <a:ext cx="3122815" cy="314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>
                <a:solidFill>
                  <a:srgbClr val="273A52"/>
                </a:solidFill>
              </a:rPr>
              <a:t>www.moh.gr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C1C2504-17BB-4C98-96E3-062409915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057" y="226873"/>
            <a:ext cx="2304011" cy="77989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73A5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92155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9CE5408-7900-4A88-9B0D-E8D4CDE39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99D41B48-FF7F-47ED-9038-3BC48220AE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0577" y="474757"/>
            <a:ext cx="6013279" cy="4522107"/>
          </a:xfrm>
        </p:spPr>
        <p:txBody>
          <a:bodyPr/>
          <a:lstStyle>
            <a:lvl1pPr>
              <a:buClr>
                <a:srgbClr val="FF000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FF000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FF0000"/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FF0000"/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FF0000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xmlns="" id="{25EC3A83-577D-4770-8844-49DF24CAED99}"/>
              </a:ext>
            </a:extLst>
          </p:cNvPr>
          <p:cNvSpPr txBox="1">
            <a:spLocks/>
          </p:cNvSpPr>
          <p:nvPr userDrawn="1"/>
        </p:nvSpPr>
        <p:spPr>
          <a:xfrm>
            <a:off x="8610427" y="6384926"/>
            <a:ext cx="3122815" cy="314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>
                <a:solidFill>
                  <a:srgbClr val="273A52"/>
                </a:solidFill>
              </a:rPr>
              <a:t>www.moh.gr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C1C2504-17BB-4C98-96E3-062409915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057" y="226873"/>
            <a:ext cx="2304011" cy="77989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73A5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00358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DCD49F-B35C-4D93-888B-3C75866D0C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776C50-AE80-4286-8666-EC4CD9C22B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3450" y="674688"/>
            <a:ext cx="9144000" cy="879904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320C69-D67B-49CC-9FDC-7BD172BD3A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325" y="4643728"/>
            <a:ext cx="9144000" cy="366861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www.moh.gr | month day. year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8071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B1A317-D07E-430D-8E66-24EAD8051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08" y="428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36104-A75D-43EE-8C77-5F99A8C1D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057" y="226872"/>
            <a:ext cx="2304011" cy="77989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73A5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2B0977-4356-4583-B6EB-465EBDB6345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7057" y="838866"/>
            <a:ext cx="5181600" cy="779892"/>
          </a:xfrm>
        </p:spPr>
        <p:txBody>
          <a:bodyPr/>
          <a:lstStyle>
            <a:lvl1pPr marL="0" indent="0">
              <a:buNone/>
              <a:defRPr sz="2400">
                <a:solidFill>
                  <a:srgbClr val="273A5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xmlns="" id="{E2DB070F-F905-4AAB-8924-9DB286A7C10D}"/>
              </a:ext>
            </a:extLst>
          </p:cNvPr>
          <p:cNvSpPr txBox="1">
            <a:spLocks/>
          </p:cNvSpPr>
          <p:nvPr userDrawn="1"/>
        </p:nvSpPr>
        <p:spPr>
          <a:xfrm>
            <a:off x="8610427" y="6384925"/>
            <a:ext cx="3122814" cy="314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>
                <a:solidFill>
                  <a:srgbClr val="273A52"/>
                </a:solidFill>
              </a:rPr>
              <a:t>www.moh.gr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CD7467A-8911-485D-8B1C-B904C5F657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00575" y="-9854"/>
            <a:ext cx="7591425" cy="5928516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CB7FF8B2-3393-4B14-A7B6-7C299C9F66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0575" y="-429"/>
            <a:ext cx="7591425" cy="59190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681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9CE5408-7900-4A88-9B0D-E8D4CDE39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99D41B48-FF7F-47ED-9038-3BC48220AE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0575" y="474757"/>
            <a:ext cx="6013279" cy="4522107"/>
          </a:xfrm>
        </p:spPr>
        <p:txBody>
          <a:bodyPr/>
          <a:lstStyle>
            <a:lvl1pPr>
              <a:buClr>
                <a:srgbClr val="FF000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FF000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FF0000"/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FF0000"/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FF0000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xmlns="" id="{25EC3A83-577D-4770-8844-49DF24CAED99}"/>
              </a:ext>
            </a:extLst>
          </p:cNvPr>
          <p:cNvSpPr txBox="1">
            <a:spLocks/>
          </p:cNvSpPr>
          <p:nvPr userDrawn="1"/>
        </p:nvSpPr>
        <p:spPr>
          <a:xfrm>
            <a:off x="8610427" y="6384925"/>
            <a:ext cx="3122814" cy="314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>
                <a:solidFill>
                  <a:srgbClr val="273A52"/>
                </a:solidFill>
              </a:rPr>
              <a:t>www.moh.gr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C1C2504-17BB-4C98-96E3-062409915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057" y="226872"/>
            <a:ext cx="2304011" cy="77989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73A5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31882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96A6397-19D9-48D2-A898-8D23224FB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xmlns="" id="{25EC3A83-577D-4770-8844-49DF24CAED99}"/>
              </a:ext>
            </a:extLst>
          </p:cNvPr>
          <p:cNvSpPr txBox="1">
            <a:spLocks/>
          </p:cNvSpPr>
          <p:nvPr userDrawn="1"/>
        </p:nvSpPr>
        <p:spPr>
          <a:xfrm>
            <a:off x="8610427" y="6384925"/>
            <a:ext cx="3122814" cy="314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>
                <a:solidFill>
                  <a:srgbClr val="273A52"/>
                </a:solidFill>
              </a:rPr>
              <a:t>www.moh.gr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BF545B27-76E4-4B07-8318-BBC252F990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0" y="445522"/>
            <a:ext cx="6000750" cy="44751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2AB39CB-7ABE-4D9F-BB21-250FC4C14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057" y="226872"/>
            <a:ext cx="2304011" cy="77989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73A5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9031124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E8E557-7F10-4CCD-A3F4-AD0101CFB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A28A03-7EDC-4436-9280-D2241D24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E1DA-D159-4391-BC2D-81455149D2EA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279377-B95F-4729-89F4-0BF66455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xmlns="" id="{884314BD-46A6-461D-B49F-6294542D147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35002" y="410043"/>
            <a:ext cx="3408948" cy="47371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xmlns="" id="{AC1E1E74-8A8E-41A2-8909-23A1A2C2A2B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171029" y="415073"/>
            <a:ext cx="3786355" cy="47371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xmlns="" id="{4C390CA7-C498-48C1-B1D7-791DFE9FA317}"/>
              </a:ext>
            </a:extLst>
          </p:cNvPr>
          <p:cNvSpPr txBox="1">
            <a:spLocks/>
          </p:cNvSpPr>
          <p:nvPr userDrawn="1"/>
        </p:nvSpPr>
        <p:spPr>
          <a:xfrm>
            <a:off x="8610427" y="6384925"/>
            <a:ext cx="3122814" cy="314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>
                <a:solidFill>
                  <a:srgbClr val="273A52"/>
                </a:solidFill>
              </a:rPr>
              <a:t>www.moh.gr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DFEA476-B00F-4A22-8389-6FB35D91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616" y="410043"/>
            <a:ext cx="2743201" cy="365125"/>
          </a:xfrm>
        </p:spPr>
        <p:txBody>
          <a:bodyPr anchor="b">
            <a:noAutofit/>
          </a:bodyPr>
          <a:lstStyle>
            <a:lvl1pPr>
              <a:defRPr sz="2400" b="0">
                <a:solidFill>
                  <a:srgbClr val="273A52"/>
                </a:solidFill>
              </a:defRPr>
            </a:lvl1pPr>
          </a:lstStyle>
          <a:p>
            <a:r>
              <a:rPr lang="en-US" dirty="0"/>
              <a:t>2019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8569A53-E747-4880-92D7-3E35A2380591}"/>
              </a:ext>
            </a:extLst>
          </p:cNvPr>
          <p:cNvSpPr txBox="1">
            <a:spLocks/>
          </p:cNvSpPr>
          <p:nvPr userDrawn="1"/>
        </p:nvSpPr>
        <p:spPr>
          <a:xfrm>
            <a:off x="234616" y="667497"/>
            <a:ext cx="2304011" cy="517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73A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0298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70489-FD3D-6BD0-376C-C3A1D192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36B1C0-FA29-3653-C2EF-2A07F6CD7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F3A561-23E0-0E91-11FD-62E5DA78D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A888EC-7CAA-40C4-3972-D87D76AE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C4A-3F83-47D7-B7FD-556AFAA5521A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F080AD-7E8B-1912-E462-85CB3B12A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0BCA7F-AD2A-143F-617D-EFD9A79A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B9B-C72C-4E8B-AB44-09FD3F2C7B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4369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B4D5A9E-1DD3-4E55-B002-0C4B4BBBE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A28A03-7EDC-4436-9280-D2241D24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49DE1DA-D159-4391-BC2D-81455149D2EA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279377-B95F-4729-89F4-0BF66455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xmlns="" id="{884314BD-46A6-461D-B49F-6294542D147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55959" y="4229290"/>
            <a:ext cx="3477626" cy="11779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xmlns="" id="{AC1E1E74-8A8E-41A2-8909-23A1A2C2A2B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211803" y="533515"/>
            <a:ext cx="3477626" cy="3324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hart Placeholder 13">
            <a:extLst>
              <a:ext uri="{FF2B5EF4-FFF2-40B4-BE49-F238E27FC236}">
                <a16:creationId xmlns:a16="http://schemas.microsoft.com/office/drawing/2014/main" xmlns="" id="{76499DF0-B3B3-43D8-A2E9-81BB5904BE1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555959" y="498144"/>
            <a:ext cx="3477626" cy="3324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able Placeholder 10">
            <a:extLst>
              <a:ext uri="{FF2B5EF4-FFF2-40B4-BE49-F238E27FC236}">
                <a16:creationId xmlns:a16="http://schemas.microsoft.com/office/drawing/2014/main" xmlns="" id="{C289D346-6E73-4292-9C72-586E91B9F08B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211802" y="4246641"/>
            <a:ext cx="3477626" cy="11605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xmlns="" id="{7441F73A-B5A4-439A-97E9-0B6146DEBF8C}"/>
              </a:ext>
            </a:extLst>
          </p:cNvPr>
          <p:cNvSpPr txBox="1">
            <a:spLocks/>
          </p:cNvSpPr>
          <p:nvPr userDrawn="1"/>
        </p:nvSpPr>
        <p:spPr>
          <a:xfrm>
            <a:off x="8610427" y="6384925"/>
            <a:ext cx="3122814" cy="314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>
                <a:solidFill>
                  <a:srgbClr val="273A52"/>
                </a:solidFill>
              </a:rPr>
              <a:t>www.moh.gr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B9B25DC-5070-4072-91F8-A8E317A98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616" y="410043"/>
            <a:ext cx="2743201" cy="365125"/>
          </a:xfrm>
        </p:spPr>
        <p:txBody>
          <a:bodyPr anchor="b">
            <a:noAutofit/>
          </a:bodyPr>
          <a:lstStyle>
            <a:lvl1pPr>
              <a:defRPr sz="2400" b="0">
                <a:solidFill>
                  <a:srgbClr val="273A52"/>
                </a:solidFill>
              </a:defRPr>
            </a:lvl1pPr>
          </a:lstStyle>
          <a:p>
            <a:r>
              <a:rPr lang="en-US" dirty="0"/>
              <a:t>2019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BDE6C1D-1660-4876-9520-85555A311F0D}"/>
              </a:ext>
            </a:extLst>
          </p:cNvPr>
          <p:cNvSpPr txBox="1">
            <a:spLocks/>
          </p:cNvSpPr>
          <p:nvPr userDrawn="1"/>
        </p:nvSpPr>
        <p:spPr>
          <a:xfrm>
            <a:off x="234616" y="667497"/>
            <a:ext cx="2304011" cy="517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73A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948434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908D17-482F-4557-B621-F7469F9CA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5FF930-2568-45A7-BD4D-43DB3EBA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E1DA-D159-4391-BC2D-81455149D2EA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C11836-E273-4E67-A8B3-E8352CDA8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403F18-5E2E-4CD3-A451-5AC122759416}"/>
              </a:ext>
            </a:extLst>
          </p:cNvPr>
          <p:cNvSpPr txBox="1">
            <a:spLocks/>
          </p:cNvSpPr>
          <p:nvPr userDrawn="1"/>
        </p:nvSpPr>
        <p:spPr>
          <a:xfrm>
            <a:off x="8610427" y="6384925"/>
            <a:ext cx="3122814" cy="314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>
                <a:solidFill>
                  <a:srgbClr val="273A52"/>
                </a:solidFill>
              </a:rPr>
              <a:t>www.moh.gr</a:t>
            </a:r>
          </a:p>
        </p:txBody>
      </p:sp>
    </p:spTree>
    <p:extLst>
      <p:ext uri="{BB962C8B-B14F-4D97-AF65-F5344CB8AC3E}">
        <p14:creationId xmlns:p14="http://schemas.microsoft.com/office/powerpoint/2010/main" xmlns="" val="400177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CC83D-2DED-FD07-61D7-A00956A6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CA265F-4250-65DD-78ED-9AA31653F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E28748-2C11-C868-04F8-78AC637DC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571BB7-C0EF-451D-1279-1E4CAF877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703821-8B7B-CAC4-9D2C-C213A3D1D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6968FF-0DD1-6548-3D42-4298C7AD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C4A-3F83-47D7-B7FD-556AFAA5521A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270F993-CB04-F5B6-EB9B-48C3824C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2C8EC4-F60B-927B-DB94-C170B4AD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B9B-C72C-4E8B-AB44-09FD3F2C7B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9791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89D941-2A41-03CF-030E-710E9178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1E0A3B6-3756-BD06-0D4A-4ED0140C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C4A-3F83-47D7-B7FD-556AFAA5521A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1EE24E-9000-B682-C16D-9B0CA10A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2E96A8-5DC1-82C0-0104-2920C0BC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B9B-C72C-4E8B-AB44-09FD3F2C7B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986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850E2E-B422-9538-6F40-7F8532CA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C4A-3F83-47D7-B7FD-556AFAA5521A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B0D5C2-B259-1F84-CC89-EB14CCBE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224EC1-E27B-CE69-6B2F-87C1E01F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B9B-C72C-4E8B-AB44-09FD3F2C7B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6766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60C35-12EB-BEDE-3910-9C0A0025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EAFC36-3B93-D408-35E1-6DD9B3825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31ACDC-CF04-3245-3962-1DAC9CB8F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8EBCC6-353F-0DE0-24E7-B8DCC75A4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C4A-3F83-47D7-B7FD-556AFAA5521A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E53B6A-9A15-C099-67BA-91EB4CF3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C39318-4DDF-7E50-8717-5EBA6651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B9B-C72C-4E8B-AB44-09FD3F2C7B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414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DD008-66DF-72BF-DB5B-BE68D70E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BEF865-FAF1-ED77-2181-DC96C0300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66B903-D698-72B8-0C45-EC1C27FC0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D34DCF-C2A2-0882-3163-23C9D028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C4A-3F83-47D7-B7FD-556AFAA5521A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C2A73E-6201-5BB0-D918-317BC172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072647-110C-45E7-87B5-832F7BFA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B9B-C72C-4E8B-AB44-09FD3F2C7B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272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01BDFA7-0E6D-1CB0-9252-44A83041B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52988"/>
            <a:ext cx="10910887" cy="575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5CE1C5-6D69-03E0-D0C1-D8C5C231E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125539"/>
            <a:ext cx="10910887" cy="4926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DA515B-34D5-8731-EC1D-FF2093152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D36C4A-3F83-47D7-B7FD-556AFAA5521A}" type="datetimeFigureOut">
              <a:rPr lang="el-GR" smtClean="0"/>
              <a:pPr/>
              <a:t>27/3/2024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D40711-D64D-F4F1-2580-46E9C815F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8A3CA5-6889-9633-76AE-57D864118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EC3B9B-C72C-4E8B-AB44-09FD3F2C7B82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7" name="LineBasicDefault 37">
            <a:extLst>
              <a:ext uri="{FF2B5EF4-FFF2-40B4-BE49-F238E27FC236}">
                <a16:creationId xmlns:a16="http://schemas.microsoft.com/office/drawing/2014/main" xmlns="" id="{08037383-5DA0-44F8-F17B-448D8A093D8A}"/>
              </a:ext>
            </a:extLst>
          </p:cNvPr>
          <p:cNvCxnSpPr>
            <a:cxnSpLocks/>
          </p:cNvCxnSpPr>
          <p:nvPr userDrawn="1">
            <p:custDataLst>
              <p:tags r:id="rId13"/>
            </p:custDataLst>
          </p:nvPr>
        </p:nvCxnSpPr>
        <p:spPr>
          <a:xfrm>
            <a:off x="443605" y="995784"/>
            <a:ext cx="11376920" cy="0"/>
          </a:xfrm>
          <a:prstGeom prst="straightConnector1">
            <a:avLst/>
          </a:prstGeom>
          <a:ln w="19050" cap="flat">
            <a:solidFill>
              <a:srgbClr val="8A1108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B90137-05F1-3FEB-BB42-E5D3525020A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235014" y="6053258"/>
            <a:ext cx="1956986" cy="804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8F1F932-D5AD-BE67-B6AC-1DEE0BA837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0317192" y="0"/>
            <a:ext cx="1874808" cy="975777"/>
          </a:xfrm>
          <a:prstGeom prst="rect">
            <a:avLst/>
          </a:prstGeom>
        </p:spPr>
      </p:pic>
      <p:pic>
        <p:nvPicPr>
          <p:cNvPr id="12" name="Picture 11" descr="A 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1BEC84FC-A061-43B7-D037-CB4735C5A20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86" y="6071988"/>
            <a:ext cx="1787712" cy="804742"/>
          </a:xfrm>
          <a:prstGeom prst="rect">
            <a:avLst/>
          </a:prstGeom>
        </p:spPr>
      </p:pic>
      <p:cxnSp>
        <p:nvCxnSpPr>
          <p:cNvPr id="13" name="LineBasicDefault 37">
            <a:extLst>
              <a:ext uri="{FF2B5EF4-FFF2-40B4-BE49-F238E27FC236}">
                <a16:creationId xmlns:a16="http://schemas.microsoft.com/office/drawing/2014/main" xmlns="" id="{50D001DF-DCD2-B687-F216-E750CCD8471C}"/>
              </a:ext>
            </a:extLst>
          </p:cNvPr>
          <p:cNvCxnSpPr>
            <a:cxnSpLocks/>
          </p:cNvCxnSpPr>
          <p:nvPr userDrawn="1">
            <p:custDataLst>
              <p:tags r:id="rId14"/>
            </p:custDataLst>
          </p:nvPr>
        </p:nvCxnSpPr>
        <p:spPr>
          <a:xfrm>
            <a:off x="443605" y="6071988"/>
            <a:ext cx="11376920" cy="0"/>
          </a:xfrm>
          <a:prstGeom prst="straightConnector1">
            <a:avLst/>
          </a:prstGeom>
          <a:ln w="19050" cap="flat">
            <a:solidFill>
              <a:srgbClr val="8A1108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832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5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2pPr>
      <a:lvl3pPr marL="534988" indent="-2682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3pPr>
      <a:lvl4pPr marL="801688" indent="-2667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618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orient="horz" pos="527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7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28" y="932735"/>
            <a:ext cx="12097344" cy="519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9872" y="6345989"/>
            <a:ext cx="2844800" cy="395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6579F0F-628E-41C2-9F54-82BC8E27C74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64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8BDC2A-9BE2-4307-9D9D-3402022060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87" b="15077"/>
          <a:stretch/>
        </p:blipFill>
        <p:spPr>
          <a:xfrm>
            <a:off x="30271" y="6441995"/>
            <a:ext cx="1265196" cy="41600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879894C-9DC6-4139-9285-C53765B4E40E}"/>
              </a:ext>
            </a:extLst>
          </p:cNvPr>
          <p:cNvCxnSpPr>
            <a:cxnSpLocks/>
          </p:cNvCxnSpPr>
          <p:nvPr userDrawn="1"/>
        </p:nvCxnSpPr>
        <p:spPr>
          <a:xfrm>
            <a:off x="-4813" y="816448"/>
            <a:ext cx="12196813" cy="0"/>
          </a:xfrm>
          <a:prstGeom prst="line">
            <a:avLst/>
          </a:prstGeom>
          <a:ln w="19050">
            <a:solidFill>
              <a:srgbClr val="2A3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480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3733" b="1" kern="1200">
          <a:solidFill>
            <a:schemeClr val="tx2">
              <a:lumMod val="7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5A8BAB-06A4-4792-B7DF-F9CB1EEC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21AD1A-F32A-4D84-A924-B9C3669D1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E19C77-DF51-4651-902A-99FBECC89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E1DA-D159-4391-BC2D-81455149D2EA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284330-2CDE-4BE2-B790-56BB00F64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45BB22-C877-47B5-8E76-25405F72D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FA054-B560-4274-A35C-2CF4D7F51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54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5678" y="1670014"/>
            <a:ext cx="503499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Project IRIS</a:t>
            </a:r>
            <a:br>
              <a:rPr lang="en-US" sz="2400" dirty="0"/>
            </a:br>
            <a:r>
              <a:rPr lang="en-US" sz="2400" dirty="0"/>
              <a:t>An integrated oil refinery decarbonization project</a:t>
            </a:r>
            <a:endParaRPr lang="el-GR" sz="2400" dirty="0">
              <a:solidFill>
                <a:schemeClr val="tx2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2493" y="3140039"/>
            <a:ext cx="3981360" cy="9527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</a:rPr>
              <a:t>Power &amp; Gas Forum</a:t>
            </a:r>
          </a:p>
          <a:p>
            <a:pPr>
              <a:defRPr/>
            </a:pPr>
            <a:r>
              <a:rPr lang="en-US" sz="1800" dirty="0">
                <a:solidFill>
                  <a:schemeClr val="tx2"/>
                </a:solidFill>
              </a:rPr>
              <a:t>Athens</a:t>
            </a:r>
            <a:endParaRPr lang="el-GR" sz="18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700" dirty="0">
                <a:solidFill>
                  <a:schemeClr val="tx2"/>
                </a:solidFill>
              </a:rPr>
              <a:t>March 28</a:t>
            </a:r>
            <a:r>
              <a:rPr lang="en-US" sz="1700" baseline="30000" dirty="0">
                <a:solidFill>
                  <a:schemeClr val="tx2"/>
                </a:solidFill>
              </a:rPr>
              <a:t>th</a:t>
            </a:r>
            <a:r>
              <a:rPr lang="en-US" sz="1700" dirty="0">
                <a:solidFill>
                  <a:schemeClr val="tx2"/>
                </a:solidFill>
              </a:rPr>
              <a:t>/29</a:t>
            </a:r>
            <a:r>
              <a:rPr lang="en-US" sz="1700" baseline="30000" dirty="0">
                <a:solidFill>
                  <a:schemeClr val="tx2"/>
                </a:solidFill>
              </a:rPr>
              <a:t>th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l-GR" sz="1700" i="1" dirty="0">
                <a:solidFill>
                  <a:schemeClr val="tx2"/>
                </a:solidFill>
              </a:rPr>
              <a:t>, </a:t>
            </a:r>
            <a:r>
              <a:rPr lang="en-US" sz="1700" dirty="0">
                <a:solidFill>
                  <a:schemeClr val="tx2"/>
                </a:solidFill>
              </a:rPr>
              <a:t>2024</a:t>
            </a:r>
            <a:endParaRPr lang="en-GB" sz="17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79B51E-149E-C015-A1C2-BCC8FE2CB0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74663" y="0"/>
            <a:ext cx="3400556" cy="18288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38F6469-8DBC-E46C-06F4-B8286A82B5CE}"/>
              </a:ext>
            </a:extLst>
          </p:cNvPr>
          <p:cNvCxnSpPr/>
          <p:nvPr/>
        </p:nvCxnSpPr>
        <p:spPr>
          <a:xfrm>
            <a:off x="1258432" y="3051018"/>
            <a:ext cx="3693814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14BF6-6E66-166F-042F-137D4762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 project that serves MOH’s  main strategic directions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0F9263E-80E9-171F-8E59-E9928AE110F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1992" y="1170505"/>
            <a:ext cx="4581808" cy="48495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CC3300"/>
              </a:buClr>
            </a:pPr>
            <a:r>
              <a:rPr lang="en-US" sz="18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.. with significant benefits for the Country</a:t>
            </a:r>
          </a:p>
          <a:p>
            <a:pPr>
              <a:buClr>
                <a:srgbClr val="CC3300"/>
              </a:buClr>
            </a:pPr>
            <a:endParaRPr lang="en-US" sz="1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Closer to the achievement of NCEP’s targets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Achieves REDIII  industrial use of H2/ RFNBOs targets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Enhances the competitiveness of exports and safeguards energy security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Safeguards currently existing industrial jobs and creates new ones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Attracts significant EU funding (directly and through synergies)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 the basis for the development of new markets as it actively introduces CO2 utilization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EB010C-4340-137D-D082-759F0D8A2819}"/>
              </a:ext>
            </a:extLst>
          </p:cNvPr>
          <p:cNvSpPr/>
          <p:nvPr/>
        </p:nvSpPr>
        <p:spPr>
          <a:xfrm>
            <a:off x="479857" y="1209098"/>
            <a:ext cx="5457394" cy="5751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Increases resilience by drastically reducing refinery’s  GHG emissions, both directly and indirectly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853AB90-5971-0590-D380-654F2E46C965}"/>
              </a:ext>
            </a:extLst>
          </p:cNvPr>
          <p:cNvSpPr/>
          <p:nvPr/>
        </p:nvSpPr>
        <p:spPr>
          <a:xfrm>
            <a:off x="479857" y="2903412"/>
            <a:ext cx="5457394" cy="5751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Provides for wider thermal integration of the refinery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09F5248-856A-CB90-B04E-7FEC6E779EA4}"/>
              </a:ext>
            </a:extLst>
          </p:cNvPr>
          <p:cNvSpPr/>
          <p:nvPr/>
        </p:nvSpPr>
        <p:spPr>
          <a:xfrm>
            <a:off x="479857" y="3750569"/>
            <a:ext cx="5457394" cy="5751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Materializes CO</a:t>
            </a:r>
            <a:r>
              <a:rPr lang="en-US" sz="1600" baseline="-250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1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circularity via the production of e-Methanol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9BAE5D-B685-9202-C0BB-E7D84A6DAA11}"/>
              </a:ext>
            </a:extLst>
          </p:cNvPr>
          <p:cNvSpPr/>
          <p:nvPr/>
        </p:nvSpPr>
        <p:spPr>
          <a:xfrm>
            <a:off x="479857" y="4597726"/>
            <a:ext cx="5457394" cy="5751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Reduces Scope 3 emissions through the introduction of low carbon methanol and hydrogen to end uses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BEAFA07-A97E-7B37-DC3F-08B7ACEA15CB}"/>
              </a:ext>
            </a:extLst>
          </p:cNvPr>
          <p:cNvSpPr/>
          <p:nvPr/>
        </p:nvSpPr>
        <p:spPr>
          <a:xfrm>
            <a:off x="479857" y="2056255"/>
            <a:ext cx="5457394" cy="5751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MOH becomes a major Blue Hydrogen producer while expanding the capacity to further decarbonize its operations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72AE9FA-830F-2F02-7B99-02B3FA753B42}"/>
              </a:ext>
            </a:extLst>
          </p:cNvPr>
          <p:cNvSpPr/>
          <p:nvPr/>
        </p:nvSpPr>
        <p:spPr>
          <a:xfrm>
            <a:off x="479857" y="5444884"/>
            <a:ext cx="5457394" cy="5751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Synergies with existing projects (</a:t>
            </a:r>
            <a:r>
              <a:rPr lang="en-US" sz="16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Trieres</a:t>
            </a:r>
            <a:r>
              <a:rPr lang="en-US" sz="1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Hydrogen valley)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xmlns="" id="{CBB583FB-15B3-14C1-CF5C-8EB08BB22909}"/>
              </a:ext>
            </a:extLst>
          </p:cNvPr>
          <p:cNvSpPr/>
          <p:nvPr/>
        </p:nvSpPr>
        <p:spPr>
          <a:xfrm>
            <a:off x="6133385" y="1496675"/>
            <a:ext cx="589395" cy="4386889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5977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78837D-B0D4-19A4-B616-A40AB493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Project’s perimeter</a:t>
            </a:r>
            <a:endParaRPr lang="el-GR" b="1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F48B174-2F5A-916A-A132-F8FCB2E708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2199" y="1282417"/>
            <a:ext cx="9211976" cy="4542280"/>
          </a:xfrm>
          <a:prstGeom prst="rect">
            <a:avLst/>
          </a:prstGeom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659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126B6B-D99B-F36B-EBF4-DDB8608F1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2EA15D6-F9EB-B03C-FA5E-D18C99DE5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72725" y="1125538"/>
            <a:ext cx="5077980" cy="2913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15743-1490-9997-E844-CF763414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Carbon Utilization in IRIS: </a:t>
            </a:r>
            <a:r>
              <a:rPr lang="en-US" dirty="0">
                <a:solidFill>
                  <a:schemeClr val="accent1"/>
                </a:solidFill>
              </a:rPr>
              <a:t>Methanol production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7CF8873-C3D1-6A15-ECA3-514643BB2D02}"/>
              </a:ext>
            </a:extLst>
          </p:cNvPr>
          <p:cNvSpPr/>
          <p:nvPr/>
        </p:nvSpPr>
        <p:spPr>
          <a:xfrm>
            <a:off x="442913" y="1413108"/>
            <a:ext cx="5457394" cy="5751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E-fuels: an option for the hard to abate sectors</a:t>
            </a:r>
            <a:endParaRPr lang="el-GR" sz="15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D914FC2-3037-3848-4D44-16BCE9613865}"/>
              </a:ext>
            </a:extLst>
          </p:cNvPr>
          <p:cNvSpPr/>
          <p:nvPr/>
        </p:nvSpPr>
        <p:spPr>
          <a:xfrm>
            <a:off x="442913" y="3035358"/>
            <a:ext cx="5457394" cy="5751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regulatory framework provides for the use of captured fossil CO2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AF01694-64C3-D840-9E16-661FC1AE3DEC}"/>
              </a:ext>
            </a:extLst>
          </p:cNvPr>
          <p:cNvSpPr/>
          <p:nvPr/>
        </p:nvSpPr>
        <p:spPr>
          <a:xfrm>
            <a:off x="442913" y="3882515"/>
            <a:ext cx="5457394" cy="5751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On-site availability of green H2 is a major contributing factor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5978E20-C87E-70EC-D696-6198F8D9A367}"/>
              </a:ext>
            </a:extLst>
          </p:cNvPr>
          <p:cNvSpPr/>
          <p:nvPr/>
        </p:nvSpPr>
        <p:spPr>
          <a:xfrm>
            <a:off x="442913" y="4761105"/>
            <a:ext cx="5457394" cy="5751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Catalytic hydrogenation of CO2 is gaining momentum with new plants coming online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7F55E0-93BC-2160-A5ED-DA64D60BA4C6}"/>
              </a:ext>
            </a:extLst>
          </p:cNvPr>
          <p:cNvSpPr/>
          <p:nvPr/>
        </p:nvSpPr>
        <p:spPr>
          <a:xfrm>
            <a:off x="442913" y="2188201"/>
            <a:ext cx="5457394" cy="5751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Methanol is the precursor of high value chemicals and fuels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29C5EE2-A443-AEE2-05EF-F2686ECE5D05}"/>
              </a:ext>
            </a:extLst>
          </p:cNvPr>
          <p:cNvSpPr txBox="1"/>
          <p:nvPr/>
        </p:nvSpPr>
        <p:spPr>
          <a:xfrm>
            <a:off x="6572725" y="4145712"/>
            <a:ext cx="5077980" cy="193899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methanol unit contributes to the opening of CO2 market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Operating in a demanding industrial complex in tandem with the capture unit</a:t>
            </a:r>
          </a:p>
          <a:p>
            <a:endParaRPr lang="en-US" sz="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Allows for the testing of different business models, including sourcing of CO2 from 3rd parties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Circularity is served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xmlns="" id="{64365EB7-7AB4-C552-38D5-32FA73EA679F}"/>
              </a:ext>
            </a:extLst>
          </p:cNvPr>
          <p:cNvSpPr/>
          <p:nvPr/>
        </p:nvSpPr>
        <p:spPr>
          <a:xfrm>
            <a:off x="5996998" y="1532890"/>
            <a:ext cx="494338" cy="3582318"/>
          </a:xfrm>
          <a:prstGeom prst="rightBrace">
            <a:avLst>
              <a:gd name="adj1" fmla="val 8333"/>
              <a:gd name="adj2" fmla="val 50499"/>
            </a:avLst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7805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6F5E77-AE9E-FB7C-4ED2-A263CE95B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24B3FFE-770C-81E1-EBBD-B3B62B0B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Challenges &amp; Remedies</a:t>
            </a:r>
            <a:endParaRPr lang="el-GR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08038AC-B12A-CC3E-0534-A36271123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125539"/>
            <a:ext cx="5811837" cy="492644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r>
              <a:rPr lang="en-US" b="1" dirty="0"/>
              <a:t>	</a:t>
            </a:r>
          </a:p>
          <a:p>
            <a:r>
              <a:rPr lang="en-US" b="1" dirty="0"/>
              <a:t>		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4828A4C-F278-8F18-CEDE-CDBEACC264AC}"/>
              </a:ext>
            </a:extLst>
          </p:cNvPr>
          <p:cNvSpPr txBox="1"/>
          <p:nvPr/>
        </p:nvSpPr>
        <p:spPr>
          <a:xfrm>
            <a:off x="442913" y="1125538"/>
            <a:ext cx="5811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Challenges: </a:t>
            </a:r>
            <a:r>
              <a:rPr lang="en-US" sz="1600" dirty="0">
                <a:solidFill>
                  <a:schemeClr val="tx2"/>
                </a:solidFill>
              </a:rPr>
              <a:t>As recognized  in the Industrial Carbon Management Strategy Communication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FD4CFF-6DFB-FDA8-CC08-E47230992322}"/>
              </a:ext>
            </a:extLst>
          </p:cNvPr>
          <p:cNvSpPr txBox="1"/>
          <p:nvPr/>
        </p:nvSpPr>
        <p:spPr>
          <a:xfrm>
            <a:off x="6254750" y="1125537"/>
            <a:ext cx="58118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Remedies: </a:t>
            </a:r>
            <a:r>
              <a:rPr lang="en-US" sz="1600" dirty="0">
                <a:solidFill>
                  <a:schemeClr val="tx2"/>
                </a:solidFill>
              </a:rPr>
              <a:t>As expressed in the Aalborg’s CCUS Forum 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65CCED-BD20-861C-71A8-CFFF222EA4FB}"/>
              </a:ext>
            </a:extLst>
          </p:cNvPr>
          <p:cNvSpPr/>
          <p:nvPr/>
        </p:nvSpPr>
        <p:spPr>
          <a:xfrm>
            <a:off x="441937" y="1809309"/>
            <a:ext cx="5457394" cy="70764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Calibri Light" panose="020F0302020204030204" pitchFamily="34" charset="0"/>
              <a:buChar char="?"/>
            </a:pPr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…significant </a:t>
            </a:r>
            <a:r>
              <a:rPr lang="en-US" sz="1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up-front investment </a:t>
            </a:r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capital required, uncertainty of future CO2 prices, storage capacity readiness..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8118D0-8961-A496-4F6F-0CAAA16B2F4B}"/>
              </a:ext>
            </a:extLst>
          </p:cNvPr>
          <p:cNvSpPr/>
          <p:nvPr/>
        </p:nvSpPr>
        <p:spPr>
          <a:xfrm>
            <a:off x="441937" y="3825116"/>
            <a:ext cx="5457394" cy="101167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Calibri Light" panose="020F0302020204030204" pitchFamily="34" charset="0"/>
              <a:buChar char="?"/>
            </a:pPr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…first movers involved in building carbon value chains also face </a:t>
            </a:r>
            <a:r>
              <a:rPr lang="en-US" sz="1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CO2-specific cross-value chain risks</a:t>
            </a:r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such as liability for leakages or the unavailability of transport and supporting infrastructure..(+ …lack of </a:t>
            </a:r>
            <a:r>
              <a:rPr lang="en-US" sz="1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specifications</a:t>
            </a:r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A27497-A9B7-CC56-F79F-B66E9CBB64CA}"/>
              </a:ext>
            </a:extLst>
          </p:cNvPr>
          <p:cNvSpPr/>
          <p:nvPr/>
        </p:nvSpPr>
        <p:spPr>
          <a:xfrm>
            <a:off x="441937" y="5203292"/>
            <a:ext cx="5457394" cy="5751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Calibri Light" panose="020F0302020204030204" pitchFamily="34" charset="0"/>
              <a:buChar char="?"/>
            </a:pPr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…insufficient </a:t>
            </a:r>
            <a:r>
              <a:rPr lang="en-US" sz="1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incentives for private</a:t>
            </a:r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public investment to proof the business case for industrial carbon management…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79F82BB-390C-CF58-226D-D82F70D2AA49}"/>
              </a:ext>
            </a:extLst>
          </p:cNvPr>
          <p:cNvSpPr/>
          <p:nvPr/>
        </p:nvSpPr>
        <p:spPr>
          <a:xfrm>
            <a:off x="441937" y="2883459"/>
            <a:ext cx="5457394" cy="5751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Calibri Light" panose="020F0302020204030204" pitchFamily="34" charset="0"/>
              <a:buChar char="?"/>
            </a:pPr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…lack of a </a:t>
            </a:r>
            <a:r>
              <a:rPr lang="en-US" sz="1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comprehensive regulatory framework </a:t>
            </a:r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across the value chain…</a:t>
            </a:r>
            <a:r>
              <a:rPr lang="en-US" sz="1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coordination and planning…</a:t>
            </a:r>
            <a:endParaRPr lang="en-US" sz="1500" dirty="0">
              <a:solidFill>
                <a:schemeClr val="tx2">
                  <a:lumMod val="90000"/>
                  <a:lumOff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xmlns="" id="{3C4A7050-2845-0477-041B-949DAD5DF997}"/>
              </a:ext>
            </a:extLst>
          </p:cNvPr>
          <p:cNvSpPr/>
          <p:nvPr/>
        </p:nvSpPr>
        <p:spPr>
          <a:xfrm>
            <a:off x="5996998" y="1929092"/>
            <a:ext cx="494338" cy="3582318"/>
          </a:xfrm>
          <a:prstGeom prst="rightBrace">
            <a:avLst>
              <a:gd name="adj1" fmla="val 8333"/>
              <a:gd name="adj2" fmla="val 50499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D1B860-5A04-9A75-DB37-0C6D18710490}"/>
              </a:ext>
            </a:extLst>
          </p:cNvPr>
          <p:cNvSpPr txBox="1"/>
          <p:nvPr/>
        </p:nvSpPr>
        <p:spPr>
          <a:xfrm>
            <a:off x="6610168" y="1717982"/>
            <a:ext cx="5101000" cy="413959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…..</a:t>
            </a:r>
            <a:r>
              <a:rPr lang="en-US" sz="15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 and Member States to put in place more funding and </a:t>
            </a:r>
            <a:r>
              <a:rPr lang="en-US" sz="15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de-risking mechanisms </a:t>
            </a:r>
            <a:r>
              <a:rPr lang="en-US" sz="15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supporting business cases along the carbon management value chains….</a:t>
            </a:r>
            <a:endParaRPr lang="el-GR" sz="15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…..</a:t>
            </a:r>
            <a:r>
              <a:rPr lang="en-US" sz="15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pro-active storage exploration </a:t>
            </a:r>
            <a:r>
              <a:rPr lang="en-US" sz="15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deployment as the issue with the longest lead-time in the value chain…the Member States to step up their efforts to explore their CO2 storage potential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….. to continue the work on a fit-for-purpose EU regulatory framework for an EU </a:t>
            </a:r>
            <a:r>
              <a:rPr lang="en-US" sz="15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wide multimodal CO2 transport </a:t>
            </a:r>
            <a:r>
              <a:rPr lang="en-US" sz="15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network, based on </a:t>
            </a:r>
            <a:r>
              <a:rPr lang="en-US" sz="15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transparent, fair, and non-discriminatory access conditions</a:t>
            </a:r>
            <a:r>
              <a:rPr lang="en-US" sz="15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….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….. urgency to assess any </a:t>
            </a:r>
            <a:r>
              <a:rPr lang="en-US" sz="15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potential gap in CO2 quality standards </a:t>
            </a:r>
            <a:r>
              <a:rPr lang="en-US" sz="15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where necessary to develop common standards….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….. the need to support and </a:t>
            </a:r>
            <a:r>
              <a:rPr lang="en-US" sz="15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de-risk capture projects </a:t>
            </a:r>
            <a:r>
              <a:rPr lang="en-US" sz="15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located away from industrial hubs….</a:t>
            </a:r>
          </a:p>
        </p:txBody>
      </p:sp>
    </p:spTree>
    <p:extLst>
      <p:ext uri="{BB962C8B-B14F-4D97-AF65-F5344CB8AC3E}">
        <p14:creationId xmlns:p14="http://schemas.microsoft.com/office/powerpoint/2010/main" xmlns="" val="27780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8AF6B2D8-ABBF-D891-5AD6-41ACAC17D9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33" r="10529"/>
          <a:stretch/>
        </p:blipFill>
        <p:spPr>
          <a:xfrm>
            <a:off x="38532" y="5841313"/>
            <a:ext cx="1140843" cy="684000"/>
          </a:xfrm>
          <a:prstGeom prst="rect">
            <a:avLst/>
          </a:prstGeom>
        </p:spPr>
      </p:pic>
      <p:pic>
        <p:nvPicPr>
          <p:cNvPr id="8" name="Εικόνα 7" descr="Εικόνα που περιέχει κείμενο, clipart, ανυσματικά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C082058A-2D30-E125-3185-F7B382D9FF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375" y="5877313"/>
            <a:ext cx="1097847" cy="6480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321EF6B5-ED15-66E5-D971-A4D37B05E3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4625" y="5902436"/>
            <a:ext cx="842829" cy="561754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DBF4948F-6476-6FBC-AB63-1A4A0B3991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7079" r="5927" b="5798"/>
          <a:stretch/>
        </p:blipFill>
        <p:spPr>
          <a:xfrm>
            <a:off x="4017454" y="5800878"/>
            <a:ext cx="1492169" cy="776272"/>
          </a:xfrm>
          <a:prstGeom prst="rect">
            <a:avLst/>
          </a:prstGeom>
          <a:ln>
            <a:noFill/>
          </a:ln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xmlns="" id="{F9EF396B-6D3E-02A2-711B-D737B0F266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134" y="5777419"/>
            <a:ext cx="814284" cy="8903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4E130E-17E0-6054-068D-9C7FEBE4176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09734" y="5834252"/>
            <a:ext cx="632378" cy="6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283D6B-1DFD-57D1-8FF3-C57157F3B8B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817" y="435697"/>
            <a:ext cx="6596444" cy="3853006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xmlns="" id="{313EA5C3-3063-A2BB-C837-61CFE10BFBFF}"/>
              </a:ext>
            </a:extLst>
          </p:cNvPr>
          <p:cNvSpPr txBox="1">
            <a:spLocks/>
          </p:cNvSpPr>
          <p:nvPr/>
        </p:nvSpPr>
        <p:spPr>
          <a:xfrm>
            <a:off x="7189910" y="2161633"/>
            <a:ext cx="4585632" cy="566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Thank you very much!</a:t>
            </a:r>
          </a:p>
        </p:txBody>
      </p:sp>
    </p:spTree>
    <p:extLst>
      <p:ext uri="{BB962C8B-B14F-4D97-AF65-F5344CB8AC3E}">
        <p14:creationId xmlns:p14="http://schemas.microsoft.com/office/powerpoint/2010/main" xmlns="" val="40150421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5fcc22-29a9-49e5-9d10-2bb3e8e4227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BB798E43F654880500A770EAEC3A2" ma:contentTypeVersion="18" ma:contentTypeDescription="Create a new document." ma:contentTypeScope="" ma:versionID="166e6e1ad65986b920051700e5424b86">
  <xsd:schema xmlns:xsd="http://www.w3.org/2001/XMLSchema" xmlns:xs="http://www.w3.org/2001/XMLSchema" xmlns:p="http://schemas.microsoft.com/office/2006/metadata/properties" xmlns:ns3="fb5fcc22-29a9-49e5-9d10-2bb3e8e4227f" xmlns:ns4="cf43ecba-eca7-4c9b-8259-08324d36d211" targetNamespace="http://schemas.microsoft.com/office/2006/metadata/properties" ma:root="true" ma:fieldsID="4a2391d9bfc9dea2918454a643dc2677" ns3:_="" ns4:_="">
    <xsd:import namespace="fb5fcc22-29a9-49e5-9d10-2bb3e8e4227f"/>
    <xsd:import namespace="cf43ecba-eca7-4c9b-8259-08324d36d2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fcc22-29a9-49e5-9d10-2bb3e8e422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3ecba-eca7-4c9b-8259-08324d36d2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A914CA-2F6B-47A3-9D85-A1B8C87E83A0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cf43ecba-eca7-4c9b-8259-08324d36d211"/>
    <ds:schemaRef ds:uri="http://purl.org/dc/elements/1.1/"/>
    <ds:schemaRef ds:uri="http://schemas.openxmlformats.org/package/2006/metadata/core-properties"/>
    <ds:schemaRef ds:uri="fb5fcc22-29a9-49e5-9d10-2bb3e8e4227f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011BF3-DEB6-438E-8A9A-58D013846C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89D876-7C77-4978-BB6D-F7762117BA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5fcc22-29a9-49e5-9d10-2bb3e8e4227f"/>
    <ds:schemaRef ds:uri="cf43ecba-eca7-4c9b-8259-08324d36d2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597</Words>
  <Application>Microsoft Office PowerPoint</Application>
  <PresentationFormat>Custom</PresentationFormat>
  <Paragraphs>58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2_Office Theme</vt:lpstr>
      <vt:lpstr>Project IRIS An integrated oil refinery decarbonization project</vt:lpstr>
      <vt:lpstr>A project that serves MOH’s  main strategic directions </vt:lpstr>
      <vt:lpstr>Project’s perimeter</vt:lpstr>
      <vt:lpstr>Carbon Utilization in IRIS: Methanol production</vt:lpstr>
      <vt:lpstr>Challenges &amp; Remedies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Capture,Use &amp; Storage: Central in EUs Strategy</dc:title>
  <dc:creator>Daskalakis George</dc:creator>
  <cp:lastModifiedBy>Maria</cp:lastModifiedBy>
  <cp:revision>7</cp:revision>
  <dcterms:created xsi:type="dcterms:W3CDTF">2024-03-17T16:36:46Z</dcterms:created>
  <dcterms:modified xsi:type="dcterms:W3CDTF">2024-03-27T21:27:56Z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0x0101004A8BB798E43F654880500A770EAEC3A2</vt:lpwstr>
  </property>
</Properties>
</file>