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6" r:id="rId3"/>
    <p:sldId id="313" r:id="rId4"/>
    <p:sldId id="320" r:id="rId5"/>
    <p:sldId id="321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A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8" autoAdjust="0"/>
    <p:restoredTop sz="96035" autoAdjust="0"/>
  </p:normalViewPr>
  <p:slideViewPr>
    <p:cSldViewPr>
      <p:cViewPr>
        <p:scale>
          <a:sx n="90" d="100"/>
          <a:sy n="90" d="100"/>
        </p:scale>
        <p:origin x="1643" y="13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22" name="Υπότιτλο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/>
              <a:t>Στυλ κύριου υπότιτλου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E37D-E7E4-4FD5-A2CA-91E56331621F}" type="datetimeFigureOut">
              <a:rPr lang="el-GR" smtClean="0"/>
              <a:t>26/3/2024</a:t>
            </a:fld>
            <a:endParaRPr lang="el-GR"/>
          </a:p>
        </p:txBody>
      </p:sp>
      <p:sp>
        <p:nvSpPr>
          <p:cNvPr id="20" name="Θέση υποσέλιδου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247D-A9BD-472C-8352-1F57D30C3BC2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Έλλειψη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E37D-E7E4-4FD5-A2CA-91E56331621F}" type="datetimeFigureOut">
              <a:rPr lang="el-GR" smtClean="0"/>
              <a:t>26/3/2024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247D-A9BD-472C-8352-1F57D30C3B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E37D-E7E4-4FD5-A2CA-91E56331621F}" type="datetimeFigureOut">
              <a:rPr lang="el-GR" smtClean="0"/>
              <a:t>26/3/2024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247D-A9BD-472C-8352-1F57D30C3B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E37D-E7E4-4FD5-A2CA-91E56331621F}" type="datetimeFigureOut">
              <a:rPr lang="el-GR" smtClean="0"/>
              <a:t>26/3/2024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247D-A9BD-472C-8352-1F57D30C3B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E37D-E7E4-4FD5-A2CA-91E56331621F}" type="datetimeFigureOut">
              <a:rPr lang="el-GR" smtClean="0"/>
              <a:t>26/3/2024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247D-A9BD-472C-8352-1F57D30C3BC2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Ορθογώνιο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Έλλειψη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Έλλειψη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E37D-E7E4-4FD5-A2CA-91E56331621F}" type="datetimeFigureOut">
              <a:rPr lang="el-GR" smtClean="0"/>
              <a:t>26/3/2024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247D-A9BD-472C-8352-1F57D30C3B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E37D-E7E4-4FD5-A2CA-91E56331621F}" type="datetimeFigureOut">
              <a:rPr lang="el-GR" smtClean="0"/>
              <a:t>26/3/2024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247D-A9BD-472C-8352-1F57D30C3B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E37D-E7E4-4FD5-A2CA-91E56331621F}" type="datetimeFigureOut">
              <a:rPr lang="el-GR" smtClean="0"/>
              <a:t>26/3/2024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247D-A9BD-472C-8352-1F57D30C3B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E37D-E7E4-4FD5-A2CA-91E56331621F}" type="datetimeFigureOut">
              <a:rPr lang="el-GR" smtClean="0"/>
              <a:t>26/3/2024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247D-A9BD-472C-8352-1F57D30C3BC2}" type="slidenum">
              <a:rPr lang="el-GR" smtClean="0"/>
              <a:t>‹#›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E37D-E7E4-4FD5-A2CA-91E56331621F}" type="datetimeFigureOut">
              <a:rPr lang="el-GR" smtClean="0"/>
              <a:t>26/3/2024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247D-A9BD-472C-8352-1F57D30C3B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E37D-E7E4-4FD5-A2CA-91E56331621F}" type="datetimeFigureOut">
              <a:rPr lang="el-GR" smtClean="0"/>
              <a:t>26/3/2024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247D-A9BD-472C-8352-1F57D30C3BC2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Διάγραμμα ροής: Διεργασία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Διάγραμμα ροής: Διεργασία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Πίτα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Έλλειψη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Κουλούρα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Ορθογώνιο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/>
              <a:t>Στυλ υποδείγματος κειμένου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A9EE37D-E7E4-4FD5-A2CA-91E56331621F}" type="datetimeFigureOut">
              <a:rPr lang="el-GR" smtClean="0"/>
              <a:t>26/3/2024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E61247D-A9BD-472C-8352-1F57D30C3BC2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Ορθογώνιο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liosloumakis@gmail.com" TargetMode="External"/><Relationship Id="rId2" Type="http://schemas.openxmlformats.org/officeDocument/2006/relationships/hyperlink" Target="http://www.spef.gr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75765" y="4928912"/>
            <a:ext cx="7288614" cy="1416125"/>
          </a:xfrm>
        </p:spPr>
        <p:txBody>
          <a:bodyPr>
            <a:normAutofit fontScale="25000" lnSpcReduction="20000"/>
          </a:bodyPr>
          <a:lstStyle/>
          <a:p>
            <a:endParaRPr lang="el-GR" dirty="0"/>
          </a:p>
          <a:p>
            <a:pPr algn="ctr"/>
            <a:endParaRPr lang="el-GR" sz="5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Δρ. Στυλιανός Λουμάκης</a:t>
            </a:r>
          </a:p>
          <a:p>
            <a:r>
              <a:rPr lang="el-GR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Διδάκτωρ Μηχανικός ΕΜΠ</a:t>
            </a:r>
          </a:p>
          <a:p>
            <a:r>
              <a:rPr lang="el-GR" sz="4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Διπλ</a:t>
            </a:r>
            <a:r>
              <a:rPr lang="el-GR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Χημικός Μηχανικός ΕΜΠ</a:t>
            </a:r>
            <a:endParaRPr lang="en-US"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MBA, University of Portsmouth UK</a:t>
            </a:r>
          </a:p>
          <a:p>
            <a:r>
              <a:rPr lang="el-G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Πρόεδρος Συνδέσμου Παραγωγών Ενέργειας με </a:t>
            </a:r>
            <a:r>
              <a:rPr lang="el-GR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Φωτοβολταϊκά</a:t>
            </a:r>
            <a:r>
              <a:rPr lang="el-G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l-GR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ΣΠΕΦ</a:t>
            </a:r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www.spef.gr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steliosloumakis@gmail.com</a:t>
            </a:r>
            <a:endParaRPr lang="en-US" sz="4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Αποτέλεσμα εικόνας για απ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1547664" cy="87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381E7B60-1912-DD08-B03E-AA65F40752AB}"/>
              </a:ext>
            </a:extLst>
          </p:cNvPr>
          <p:cNvSpPr txBox="1">
            <a:spLocks/>
          </p:cNvSpPr>
          <p:nvPr/>
        </p:nvSpPr>
        <p:spPr>
          <a:xfrm>
            <a:off x="1403648" y="332656"/>
            <a:ext cx="6840760" cy="1008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νέο τοπίο στις ΑΠΕ – Περικοπές και περιορισμοί, συμμετοχή στις χρηματιστηριακές αγορές, διμερή συμβόλαια</a:t>
            </a:r>
          </a:p>
        </p:txBody>
      </p:sp>
      <p:pic>
        <p:nvPicPr>
          <p:cNvPr id="1028" name="Picture 4" descr="Στις 28 &amp; 29 Μαρτίου 2024 το 5o Power &amp; Gas Forum του energypress – Άνοιξαν  οι εγγραφές - Δείτε τις βασικές ενότητες">
            <a:extLst>
              <a:ext uri="{FF2B5EF4-FFF2-40B4-BE49-F238E27FC236}">
                <a16:creationId xmlns:a16="http://schemas.microsoft.com/office/drawing/2014/main" id="{2D5F6CF4-4265-7920-16E9-30259D70C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878" y="1556632"/>
            <a:ext cx="6425530" cy="311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51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5A872146-B55A-91C8-D5F8-E4826D797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7937"/>
            <a:ext cx="1547664" cy="87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Τίτλος 1">
            <a:extLst>
              <a:ext uri="{FF2B5EF4-FFF2-40B4-BE49-F238E27FC236}">
                <a16:creationId xmlns:a16="http://schemas.microsoft.com/office/drawing/2014/main" id="{899B93DF-F9FC-AD36-2A7D-B8A475C136E9}"/>
              </a:ext>
            </a:extLst>
          </p:cNvPr>
          <p:cNvSpPr txBox="1">
            <a:spLocks/>
          </p:cNvSpPr>
          <p:nvPr/>
        </p:nvSpPr>
        <p:spPr>
          <a:xfrm>
            <a:off x="1475656" y="156522"/>
            <a:ext cx="6192688" cy="68019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Κυριακή (3μερο αργίας) μεσημέρι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24/3/24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 algn="ctr"/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6.3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GW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το φορτίο στην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DAM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από το ΕΧΕ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vs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5.1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GW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G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ΑΔΜΗΕ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2248DB2-1AEA-C5BB-FDEE-20DFBA924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21" y="2028888"/>
            <a:ext cx="6115713" cy="3006892"/>
          </a:xfrm>
          <a:prstGeom prst="rect">
            <a:avLst/>
          </a:prstGeom>
        </p:spPr>
      </p:pic>
      <p:pic>
        <p:nvPicPr>
          <p:cNvPr id="12" name="Εικόνα 11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92D1A3AB-27DB-9261-ED7F-3240040D74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34" y="1002306"/>
            <a:ext cx="2564604" cy="555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8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7937"/>
            <a:ext cx="1547664" cy="87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4765DF9A-FCF8-F93E-3A22-8AD244ED9BFA}"/>
              </a:ext>
            </a:extLst>
          </p:cNvPr>
          <p:cNvSpPr txBox="1">
            <a:spLocks/>
          </p:cNvSpPr>
          <p:nvPr/>
        </p:nvSpPr>
        <p:spPr>
          <a:xfrm>
            <a:off x="1475656" y="156522"/>
            <a:ext cx="6192688" cy="68019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Αργία Δευτέρα (3μερο αργίας) μεσημέρι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/3/24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 algn="ctr"/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7.6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GW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το φορτίο στην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DAM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από το ΕΧΕ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vs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.1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GW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G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ΑΔΜΗΕ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Εικόνα 5" descr="Εικόνα που περιέχει κείμενο, γραμματοσειρά, γράφημα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5C2B494B-469C-8036-A55C-36E0F4091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" y="1124744"/>
            <a:ext cx="6235906" cy="2968551"/>
          </a:xfrm>
          <a:prstGeom prst="rect">
            <a:avLst/>
          </a:prstGeom>
        </p:spPr>
      </p:pic>
      <p:pic>
        <p:nvPicPr>
          <p:cNvPr id="10" name="Εικόνα 9" descr="Εικόνα που περιέχει κείμενο, στιγμιότυπο οθόνης, γραμματοσειρά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7C2287C-BA2E-23B1-8839-E93D9ACB5E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53" y="1031920"/>
            <a:ext cx="2666512" cy="57746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156EC5-05ED-63E6-2EC4-EB6885C5B614}"/>
              </a:ext>
            </a:extLst>
          </p:cNvPr>
          <p:cNvSpPr txBox="1"/>
          <p:nvPr/>
        </p:nvSpPr>
        <p:spPr>
          <a:xfrm>
            <a:off x="1475656" y="4283204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Η πρόβλεψη για 7.6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GW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φορτίο το μεσημέρι της 25</a:t>
            </a:r>
            <a:r>
              <a:rPr lang="el-GR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ης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Μαρτίου στη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DAM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από το ΕΧΕ, υψηλότερα και από της Κυριακής 24/3 (6.3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GW)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δεν έχει καμία λογική εν τω μέσω 3μερης αργίας και η απόκλιση από τα 5.1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GW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του </a:t>
            </a:r>
            <a:r>
              <a:rPr lang="el-G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ΑΔΜΗΕ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που επίσης διατυπώθηκαν ως πρόβλεψη στις ΔΕΠ δημιουργεί ερωτηματικά για την αξιοπιστία της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DAM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και της </a:t>
            </a:r>
            <a:r>
              <a:rPr lang="el-G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ΤΕΑ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1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94420071-2D6B-4E00-B3CB-A4A5CF756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624"/>
            <a:ext cx="1547664" cy="87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Τίτλος 1">
            <a:extLst>
              <a:ext uri="{FF2B5EF4-FFF2-40B4-BE49-F238E27FC236}">
                <a16:creationId xmlns:a16="http://schemas.microsoft.com/office/drawing/2014/main" id="{F3140575-B3E9-7508-0ED6-63B94FD59CEB}"/>
              </a:ext>
            </a:extLst>
          </p:cNvPr>
          <p:cNvSpPr txBox="1">
            <a:spLocks/>
          </p:cNvSpPr>
          <p:nvPr/>
        </p:nvSpPr>
        <p:spPr>
          <a:xfrm>
            <a:off x="1475656" y="156522"/>
            <a:ext cx="6192688" cy="68019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Τρίτη (εργάσιμη μετά από 3μερο αργίας) μεσημέρι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/3/24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 algn="ctr"/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6.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GW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το φορτίο στην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DAM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από το ΕΧΕ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vs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6.2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GW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G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ΑΔΜΗΕ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Εικόνα 14" descr="Εικόνα που περιέχει κείμενο, στιγμιότυπο οθόνης, γραμματοσειρά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9B958646-76B7-4A77-7E62-9561D0D1E3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99" y="984363"/>
            <a:ext cx="2643611" cy="5725071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843DB013-D7F8-4A4B-2016-7B41FAE70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12" y="2132856"/>
            <a:ext cx="5715132" cy="31763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57A6D7-D5D0-BED9-476F-E42C820D1BB5}"/>
              </a:ext>
            </a:extLst>
          </p:cNvPr>
          <p:cNvSpPr txBox="1"/>
          <p:nvPr/>
        </p:nvSpPr>
        <p:spPr>
          <a:xfrm>
            <a:off x="1448028" y="5517232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Κατά το ΕΧΕ δηλαδή η Δευτέρα αργία της 25</a:t>
            </a:r>
            <a:r>
              <a:rPr lang="el-GR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ης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Μαρτίου προβλέφθηκε πως θα είχε υψηλότερο φορτίο ζήτησης από τη εργάσιμη Τρίτη 26/3. </a:t>
            </a:r>
          </a:p>
        </p:txBody>
      </p:sp>
    </p:spTree>
    <p:extLst>
      <p:ext uri="{BB962C8B-B14F-4D97-AF65-F5344CB8AC3E}">
        <p14:creationId xmlns:p14="http://schemas.microsoft.com/office/powerpoint/2010/main" val="94887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>
            <a:extLst>
              <a:ext uri="{FF2B5EF4-FFF2-40B4-BE49-F238E27FC236}">
                <a16:creationId xmlns:a16="http://schemas.microsoft.com/office/drawing/2014/main" id="{D9920BFD-0277-4345-801B-090FF0C03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168" y="289384"/>
            <a:ext cx="6300192" cy="706090"/>
          </a:xfrm>
        </p:spPr>
        <p:txBody>
          <a:bodyPr>
            <a:normAutofit/>
          </a:bodyPr>
          <a:lstStyle/>
          <a:p>
            <a:pPr algn="ctr"/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Επισημάνσεις</a:t>
            </a:r>
            <a:endParaRPr lang="el-G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54EF49DF-667D-469A-BEBC-A1E3616B6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624"/>
            <a:ext cx="1547664" cy="87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C724EA-C4ED-462F-A93C-5DCE59B4CC7A}"/>
              </a:ext>
            </a:extLst>
          </p:cNvPr>
          <p:cNvSpPr txBox="1"/>
          <p:nvPr/>
        </p:nvSpPr>
        <p:spPr>
          <a:xfrm>
            <a:off x="1043608" y="1484784"/>
            <a:ext cx="7992888" cy="423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Φαίνεται πως το ΕΧΕ κάποιες δύσκολες ημέρες αργιών με μεγάλη διείσδυση ΑΠΕ το μεσημέρι όπως του προηγούμενου 3μέρου και ιδίως της 25</a:t>
            </a:r>
            <a:r>
              <a:rPr lang="el-GR" sz="16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ης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Μαρτίου, αποτύπωσε το φορτίο το μεσημέρι στην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 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μακράν υψηλότερα του αναμενόμενου επίπεδα, ωσάν δηλαδή να «παρακολουθούσε» την προσφορά ενέργειας.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Αυτό δίνει πλασματικά επίπεδα Τιμών Εκκαθάρισης (</a:t>
            </a:r>
            <a:r>
              <a:rPr lang="el-G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ΤΕΑ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στην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υψηλότερα του μηδενός έστω και οριακά.  Υπενθυμίζεται πως έργα με </a:t>
            </a:r>
            <a:r>
              <a:rPr lang="el-G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ΣΕΔΠ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(ήτοι έργα ισχύος άνω των 400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kW)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δεν αποζημιώνονται καθόλου σε περίπτωση που η </a:t>
            </a:r>
            <a:r>
              <a:rPr lang="el-G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ΤΕΑ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είναι μηδενική για περισσότερες από 2 ώρες.  Ο μηχανισμός αυτός που προέρχεται από τον ν. 4414/2016 καθιστά τις περικοπές παραγωγής στα έργα αυτά ουδέτερες, κάτι που ωστόσο αναστέλλεται από την στρέβλωση της αποτύπωσης στην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 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εξωπραγματικά υψηλότερης ζήτησης της αναμενόμενης και συνεπώς υψηλότερων έστω και οριακά του μηδενός </a:t>
            </a:r>
            <a:r>
              <a:rPr lang="el-G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ΤΕΑ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Υπενθυμίζεται πως τα έργα με </a:t>
            </a:r>
            <a:r>
              <a:rPr lang="el-G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ΣΕΔΠ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έχουν κατά κανόνα ηλεκτριστεί μετά τις 4/7/19, είναι ισχύος άνω των 400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δηλαδή δεν έχουν προτεραιότητα έγχυσης σύμφωνα με το </a:t>
            </a:r>
            <a:r>
              <a:rPr lang="el-G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αρ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9, του ν. 3468, και θα έπρεπε ήδη από τη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να αποτυπώνεται η μειωμένη λόγω περικοπών διείσδυση τους σε ημέρες με προβλεπόμενη υπερπαραγωγή ΑΠΕ ως προς την τελική ζήτηση.  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355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12758</TotalTime>
  <Words>425</Words>
  <Application>Microsoft Office PowerPoint</Application>
  <PresentationFormat>Προβολή στην οθόνη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2" baseType="lpstr">
      <vt:lpstr>Arial</vt:lpstr>
      <vt:lpstr>Calibri</vt:lpstr>
      <vt:lpstr>Corbel</vt:lpstr>
      <vt:lpstr>Gill Sans MT</vt:lpstr>
      <vt:lpstr>Verdana</vt:lpstr>
      <vt:lpstr>Wingdings 2</vt:lpstr>
      <vt:lpstr>Ηλιοστάσιο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Επισημάνσεις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Λειτουργία Ελληνικής Αγοράς Ηλεκτρικής Ενέργειας</dc:title>
  <dc:creator>Στέλιος Λουμάκης</dc:creator>
  <cp:lastModifiedBy>Stelios Loumakis</cp:lastModifiedBy>
  <cp:revision>409</cp:revision>
  <dcterms:created xsi:type="dcterms:W3CDTF">2015-06-12T06:08:12Z</dcterms:created>
  <dcterms:modified xsi:type="dcterms:W3CDTF">2024-03-28T12:03:14Z</dcterms:modified>
</cp:coreProperties>
</file>